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8" r:id="rId4"/>
    <p:sldId id="269" r:id="rId5"/>
    <p:sldId id="259" r:id="rId6"/>
    <p:sldId id="261" r:id="rId7"/>
    <p:sldId id="260" r:id="rId8"/>
    <p:sldId id="262" r:id="rId9"/>
    <p:sldId id="257" r:id="rId10"/>
    <p:sldId id="263" r:id="rId11"/>
    <p:sldId id="258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3C545-F927-427A-8EF5-6F7AECDC3F95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7AAC-51EC-4B88-9860-15026B17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40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3C545-F927-427A-8EF5-6F7AECDC3F95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7AAC-51EC-4B88-9860-15026B17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430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3C545-F927-427A-8EF5-6F7AECDC3F95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7AAC-51EC-4B88-9860-15026B17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212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3C545-F927-427A-8EF5-6F7AECDC3F95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7AAC-51EC-4B88-9860-15026B17272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1435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3C545-F927-427A-8EF5-6F7AECDC3F95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7AAC-51EC-4B88-9860-15026B17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028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3C545-F927-427A-8EF5-6F7AECDC3F95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7AAC-51EC-4B88-9860-15026B17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323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3C545-F927-427A-8EF5-6F7AECDC3F95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7AAC-51EC-4B88-9860-15026B17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193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3C545-F927-427A-8EF5-6F7AECDC3F95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7AAC-51EC-4B88-9860-15026B17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0877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3C545-F927-427A-8EF5-6F7AECDC3F95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7AAC-51EC-4B88-9860-15026B17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937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3C545-F927-427A-8EF5-6F7AECDC3F95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7AAC-51EC-4B88-9860-15026B17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667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3C545-F927-427A-8EF5-6F7AECDC3F95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7AAC-51EC-4B88-9860-15026B17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959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3C545-F927-427A-8EF5-6F7AECDC3F95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7AAC-51EC-4B88-9860-15026B17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18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3C545-F927-427A-8EF5-6F7AECDC3F95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7AAC-51EC-4B88-9860-15026B17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45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3C545-F927-427A-8EF5-6F7AECDC3F95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7AAC-51EC-4B88-9860-15026B17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8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3C545-F927-427A-8EF5-6F7AECDC3F95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7AAC-51EC-4B88-9860-15026B17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12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3C545-F927-427A-8EF5-6F7AECDC3F95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7AAC-51EC-4B88-9860-15026B17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321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3C545-F927-427A-8EF5-6F7AECDC3F95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7AAC-51EC-4B88-9860-15026B17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635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233C545-F927-427A-8EF5-6F7AECDC3F95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77AAC-51EC-4B88-9860-15026B17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547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edglossary.org/scaffoldin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Success Criteria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Bobbie Stewart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3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112" y="810801"/>
            <a:ext cx="11373491" cy="3329581"/>
          </a:xfrm>
        </p:spPr>
        <p:txBody>
          <a:bodyPr/>
          <a:lstStyle/>
          <a:p>
            <a:r>
              <a:rPr lang="en-US" sz="5400" dirty="0" smtClean="0"/>
              <a:t>Bridging the Gap: EXPLO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263" y="4140382"/>
            <a:ext cx="8825658" cy="861420"/>
          </a:xfrm>
        </p:spPr>
        <p:txBody>
          <a:bodyPr>
            <a:noAutofit/>
          </a:bodyPr>
          <a:lstStyle/>
          <a:p>
            <a:r>
              <a:rPr lang="en-US" sz="2800" dirty="0"/>
              <a:t>Scaffolding success criteria so that </a:t>
            </a:r>
            <a:r>
              <a:rPr lang="en-US" sz="3600" b="1" u="sng" dirty="0"/>
              <a:t>students can use </a:t>
            </a:r>
            <a:r>
              <a:rPr lang="en-US" sz="2800" dirty="0"/>
              <a:t>the success criteria</a:t>
            </a:r>
          </a:p>
        </p:txBody>
      </p:sp>
    </p:spTree>
    <p:extLst>
      <p:ext uri="{BB962C8B-B14F-4D97-AF65-F5344CB8AC3E}">
        <p14:creationId xmlns:p14="http://schemas.microsoft.com/office/powerpoint/2010/main" val="259550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330" y="604262"/>
            <a:ext cx="10311583" cy="5864777"/>
          </a:xfrm>
        </p:spPr>
        <p:txBody>
          <a:bodyPr/>
          <a:lstStyle/>
          <a:p>
            <a:r>
              <a:rPr lang="en-US" sz="2800" dirty="0"/>
              <a:t>Using success criteria has enabled </a:t>
            </a:r>
            <a:r>
              <a:rPr lang="en-US" sz="2800" dirty="0" smtClean="0"/>
              <a:t>students </a:t>
            </a:r>
            <a:r>
              <a:rPr lang="en-US" sz="2800" dirty="0"/>
              <a:t>to have a sense of what their work should include, and, </a:t>
            </a:r>
            <a:r>
              <a:rPr lang="en-US" sz="4800" b="1" dirty="0"/>
              <a:t>if success criteria </a:t>
            </a:r>
            <a:r>
              <a:rPr lang="en-US" sz="4800" b="1" dirty="0" smtClean="0"/>
              <a:t>is </a:t>
            </a:r>
            <a:r>
              <a:rPr lang="en-US" sz="4800" b="1" dirty="0"/>
              <a:t>broken down, and </a:t>
            </a:r>
            <a:r>
              <a:rPr lang="en-US" sz="4800" b="1" dirty="0" smtClean="0"/>
              <a:t>includes </a:t>
            </a:r>
            <a:r>
              <a:rPr lang="en-US" sz="4800" b="1" dirty="0"/>
              <a:t>examples along the way</a:t>
            </a:r>
            <a:r>
              <a:rPr lang="en-US" sz="2800" dirty="0"/>
              <a:t>, quality will be increased.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53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94460"/>
            <a:ext cx="8946541" cy="4853939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Scaffolding refers </a:t>
            </a:r>
            <a:r>
              <a:rPr lang="en-US" sz="2400" dirty="0"/>
              <a:t>to a variety of instructional techniques used to move students progressively toward stronger understanding and, ultimately, greater </a:t>
            </a:r>
            <a:r>
              <a:rPr lang="en-US" sz="2400" b="1" dirty="0"/>
              <a:t>independence </a:t>
            </a:r>
            <a:r>
              <a:rPr lang="en-US" sz="2400" dirty="0"/>
              <a:t>in the learning process.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The teacher provides levels </a:t>
            </a:r>
            <a:r>
              <a:rPr lang="en-US" sz="2400" dirty="0"/>
              <a:t>of temporary </a:t>
            </a:r>
            <a:r>
              <a:rPr lang="en-US" sz="2400" dirty="0" smtClean="0"/>
              <a:t>support </a:t>
            </a:r>
            <a:r>
              <a:rPr lang="en-US" sz="2400" dirty="0"/>
              <a:t>that help students reach higher levels of comprehension and skill </a:t>
            </a:r>
            <a:r>
              <a:rPr lang="en-US" sz="2400" dirty="0" smtClean="0"/>
              <a:t>achievement </a:t>
            </a:r>
            <a:r>
              <a:rPr lang="en-US" sz="2400" dirty="0"/>
              <a:t>that they would not be able to achieve without assistance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teacher gradually shifts </a:t>
            </a:r>
            <a:r>
              <a:rPr lang="en-US" sz="2400" dirty="0" smtClean="0"/>
              <a:t>more responsibility of </a:t>
            </a:r>
            <a:r>
              <a:rPr lang="en-US" sz="2400" dirty="0"/>
              <a:t>the learning process to the </a:t>
            </a:r>
            <a:r>
              <a:rPr lang="en-US" sz="2400" dirty="0" smtClean="0"/>
              <a:t>student.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08660" y="354330"/>
            <a:ext cx="732663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What does scaffolding mean?</a:t>
            </a:r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061167" y="6303644"/>
            <a:ext cx="39773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http://edglossary.org/scaffolding/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58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992" y="532728"/>
            <a:ext cx="9447772" cy="5147982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Do you use success criteria in  your classroom?</a:t>
            </a:r>
          </a:p>
          <a:p>
            <a:pPr lvl="1"/>
            <a:r>
              <a:rPr lang="en-US" sz="2800" dirty="0"/>
              <a:t> If so, </a:t>
            </a:r>
            <a:r>
              <a:rPr lang="en-US" sz="2800" dirty="0" smtClean="0"/>
              <a:t>how?</a:t>
            </a:r>
          </a:p>
          <a:p>
            <a:pPr lvl="1"/>
            <a:r>
              <a:rPr lang="en-US" sz="2800" dirty="0" smtClean="0"/>
              <a:t>Who </a:t>
            </a:r>
            <a:r>
              <a:rPr lang="en-US" sz="2800" dirty="0"/>
              <a:t>creates the success criteria</a:t>
            </a:r>
            <a:r>
              <a:rPr lang="en-US" sz="2800" dirty="0" smtClean="0"/>
              <a:t>?</a:t>
            </a:r>
          </a:p>
          <a:p>
            <a:pPr lvl="1"/>
            <a:r>
              <a:rPr lang="en-US" sz="2800" dirty="0"/>
              <a:t>What content </a:t>
            </a:r>
            <a:r>
              <a:rPr lang="en-US" sz="2800" dirty="0" smtClean="0"/>
              <a:t>area(s) </a:t>
            </a:r>
            <a:r>
              <a:rPr lang="en-US" sz="2800" dirty="0"/>
              <a:t>do you use success </a:t>
            </a:r>
            <a:r>
              <a:rPr lang="en-US" sz="2800" dirty="0" smtClean="0"/>
              <a:t>criteria?</a:t>
            </a:r>
            <a:endParaRPr lang="en-US" sz="2800" dirty="0"/>
          </a:p>
          <a:p>
            <a:pPr marL="457200" lvl="1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 smtClean="0"/>
              <a:t>What benefit does success criteria have, if used, in a classroom?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74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329888"/>
            <a:ext cx="9404723" cy="1400530"/>
          </a:xfrm>
        </p:spPr>
        <p:txBody>
          <a:bodyPr/>
          <a:lstStyle/>
          <a:p>
            <a:r>
              <a:rPr lang="en-US" dirty="0" smtClean="0"/>
              <a:t>Mentor Texts &amp; Success Criteria: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Leveled Examples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98845" y="1861849"/>
            <a:ext cx="10046909" cy="4195481"/>
          </a:xfrm>
        </p:spPr>
        <p:txBody>
          <a:bodyPr>
            <a:noAutofit/>
          </a:bodyPr>
          <a:lstStyle/>
          <a:p>
            <a:r>
              <a:rPr lang="en-US" sz="2800" dirty="0" smtClean="0"/>
              <a:t>Students are given pieces that rank differently. Some of the pieces are clearly better than others.</a:t>
            </a:r>
          </a:p>
          <a:p>
            <a:endParaRPr lang="en-US" sz="2800" dirty="0" smtClean="0"/>
          </a:p>
          <a:p>
            <a:r>
              <a:rPr lang="en-US" sz="2800" dirty="0" smtClean="0"/>
              <a:t>The students have discussions and rank the pieces on which piece they think is the best.</a:t>
            </a:r>
          </a:p>
          <a:p>
            <a:endParaRPr lang="en-US" sz="2800" dirty="0" smtClean="0"/>
          </a:p>
          <a:p>
            <a:r>
              <a:rPr lang="en-US" sz="2800" dirty="0" smtClean="0"/>
              <a:t>The students have to JUSTIFY why they think one piece is better than the other!</a:t>
            </a:r>
          </a:p>
          <a:p>
            <a:pPr marL="0" indent="0">
              <a:buNone/>
            </a:pPr>
            <a:r>
              <a:rPr lang="en-US" sz="2800" dirty="0" smtClean="0"/>
              <a:t>	(here lies the student created success criteria)</a:t>
            </a:r>
          </a:p>
        </p:txBody>
      </p:sp>
    </p:spTree>
    <p:extLst>
      <p:ext uri="{BB962C8B-B14F-4D97-AF65-F5344CB8AC3E}">
        <p14:creationId xmlns:p14="http://schemas.microsoft.com/office/powerpoint/2010/main" val="276526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6836" y="1272637"/>
            <a:ext cx="8946541" cy="4195481"/>
          </a:xfrm>
        </p:spPr>
        <p:txBody>
          <a:bodyPr>
            <a:noAutofit/>
          </a:bodyPr>
          <a:lstStyle/>
          <a:p>
            <a:r>
              <a:rPr lang="en-US" sz="3200" dirty="0" smtClean="0"/>
              <a:t>Why aren’t my students creating quality work?</a:t>
            </a:r>
          </a:p>
          <a:p>
            <a:endParaRPr lang="en-US" sz="3200" dirty="0"/>
          </a:p>
          <a:p>
            <a:r>
              <a:rPr lang="en-US" sz="3200" dirty="0" smtClean="0"/>
              <a:t>How do I get my students to create quality work?</a:t>
            </a:r>
          </a:p>
          <a:p>
            <a:endParaRPr lang="en-US" sz="3200" dirty="0"/>
          </a:p>
          <a:p>
            <a:r>
              <a:rPr lang="en-US" sz="3200" dirty="0" smtClean="0"/>
              <a:t>What does quality work look like?</a:t>
            </a:r>
          </a:p>
          <a:p>
            <a:endParaRPr lang="en-US" sz="3200" dirty="0"/>
          </a:p>
          <a:p>
            <a:r>
              <a:rPr lang="en-US" sz="3200" dirty="0" smtClean="0"/>
              <a:t>What is considered quality? Not quality?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18612" y="346106"/>
            <a:ext cx="88028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Commonly asked questions: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91910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8481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Having two examples of </a:t>
            </a:r>
            <a:r>
              <a:rPr lang="en-US" sz="3600" dirty="0" smtClean="0"/>
              <a:t>different </a:t>
            </a:r>
            <a:r>
              <a:rPr lang="en-US" sz="3600" dirty="0"/>
              <a:t>quality side </a:t>
            </a:r>
            <a:r>
              <a:rPr lang="en-US" sz="3600" dirty="0" smtClean="0"/>
              <a:t>by</a:t>
            </a:r>
            <a:br>
              <a:rPr lang="en-US" sz="3600" dirty="0" smtClean="0"/>
            </a:br>
            <a:r>
              <a:rPr lang="en-US" sz="3600" dirty="0" smtClean="0"/>
              <a:t> </a:t>
            </a:r>
            <a:r>
              <a:rPr lang="en-US" sz="3600" dirty="0"/>
              <a:t>side </a:t>
            </a:r>
            <a:r>
              <a:rPr lang="en-US" sz="3600" dirty="0" smtClean="0"/>
              <a:t>leads </a:t>
            </a:r>
            <a:r>
              <a:rPr lang="en-US" sz="3600" dirty="0"/>
              <a:t>to a more explicit and deeper understanding of quality because…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509" y="2015172"/>
            <a:ext cx="10515600" cy="4351338"/>
          </a:xfrm>
        </p:spPr>
        <p:txBody>
          <a:bodyPr/>
          <a:lstStyle/>
          <a:p>
            <a:pPr lvl="0"/>
            <a:r>
              <a:rPr lang="en-US" sz="2800" dirty="0" smtClean="0"/>
              <a:t>Students can easily see why </a:t>
            </a:r>
            <a:r>
              <a:rPr lang="en-US" sz="2800" dirty="0"/>
              <a:t>one example is more successful than the </a:t>
            </a:r>
            <a:r>
              <a:rPr lang="en-US" sz="2800" dirty="0" smtClean="0"/>
              <a:t>other and it allows students </a:t>
            </a:r>
            <a:r>
              <a:rPr lang="en-US" sz="2800" dirty="0"/>
              <a:t>to see what excellence looks like in real terms.</a:t>
            </a:r>
          </a:p>
          <a:p>
            <a:pPr marL="0" indent="0">
              <a:buNone/>
            </a:pPr>
            <a:endParaRPr lang="en-US" sz="2800" dirty="0"/>
          </a:p>
          <a:p>
            <a:pPr lvl="0"/>
            <a:r>
              <a:rPr lang="en-US" sz="2800" dirty="0"/>
              <a:t>Seeing what one example includes, compared to what the other example </a:t>
            </a:r>
            <a:r>
              <a:rPr lang="en-US" sz="3200" b="1" dirty="0"/>
              <a:t>does not </a:t>
            </a:r>
            <a:r>
              <a:rPr lang="en-US" sz="2800" dirty="0"/>
              <a:t>include, communicates excellence much more explicitly than one example which simply shows good work.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21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use comparison analysis?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269242"/>
            <a:ext cx="10401751" cy="4979157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2400" dirty="0" smtClean="0"/>
              <a:t>The </a:t>
            </a:r>
            <a:r>
              <a:rPr lang="en-US" sz="2400" dirty="0"/>
              <a:t>younger the children, the bigger the quality gap needs to be between the two examples – otherwise, the difference are too subtle for a worthwhile comparison to take place.  </a:t>
            </a:r>
            <a:endParaRPr lang="en-US" sz="2400" dirty="0" smtClean="0"/>
          </a:p>
          <a:p>
            <a:pPr lvl="0"/>
            <a:endParaRPr lang="en-US" sz="2400" dirty="0"/>
          </a:p>
          <a:p>
            <a:pPr lvl="0"/>
            <a:r>
              <a:rPr lang="en-US" sz="2400" dirty="0"/>
              <a:t>The older the students, the smaller the quality gap can be</a:t>
            </a:r>
            <a:r>
              <a:rPr lang="en-US" sz="2400" dirty="0" smtClean="0"/>
              <a:t>.</a:t>
            </a:r>
          </a:p>
          <a:p>
            <a:pPr lvl="0"/>
            <a:endParaRPr lang="en-US" sz="2400" dirty="0"/>
          </a:p>
          <a:p>
            <a:pPr lvl="0"/>
            <a:r>
              <a:rPr lang="en-US" sz="2400" dirty="0"/>
              <a:t>The pieces must be anonymous. </a:t>
            </a:r>
            <a:endParaRPr lang="en-US" sz="2400" dirty="0" smtClean="0"/>
          </a:p>
          <a:p>
            <a:pPr lvl="0"/>
            <a:endParaRPr lang="en-US" sz="2400" dirty="0"/>
          </a:p>
          <a:p>
            <a:pPr lvl="0"/>
            <a:r>
              <a:rPr lang="en-US" sz="2400" dirty="0"/>
              <a:t>Don’t use examples that make students feel confined to one way. If so, make a point to explain this isn’t the only way to do it. Ex.) endings, beginnings, etc</a:t>
            </a:r>
            <a:r>
              <a:rPr lang="en-US" sz="2400" dirty="0" smtClean="0"/>
              <a:t>.</a:t>
            </a:r>
          </a:p>
          <a:p>
            <a:pPr lvl="0"/>
            <a:endParaRPr lang="en-US" sz="2400" dirty="0"/>
          </a:p>
          <a:p>
            <a:pPr lvl="0"/>
            <a:r>
              <a:rPr lang="en-US" sz="2400" dirty="0"/>
              <a:t>They need to see the examples side by side.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23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Quality, quality,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66464"/>
            <a:ext cx="10223818" cy="4881936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Having examples side by side helps students see the difference in quality work.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 smtClean="0"/>
              <a:t>This leads students to produce better quality work. 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943" y="2237770"/>
            <a:ext cx="6020640" cy="3286584"/>
          </a:xfrm>
          <a:prstGeom prst="rect">
            <a:avLst/>
          </a:prstGeom>
          <a:ln w="47625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90908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815" y="138819"/>
            <a:ext cx="9404723" cy="1400530"/>
          </a:xfrm>
        </p:spPr>
        <p:txBody>
          <a:bodyPr/>
          <a:lstStyle/>
          <a:p>
            <a:r>
              <a:rPr lang="en-US" dirty="0" smtClean="0"/>
              <a:t>A result of comparing 2 products: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616" y="1214651"/>
            <a:ext cx="11450472" cy="5377217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sz="3600" dirty="0" smtClean="0"/>
              <a:t>Higher </a:t>
            </a:r>
            <a:r>
              <a:rPr lang="en-US" sz="3600" dirty="0"/>
              <a:t>standards are promoted and expectations raised, so students produce higher quality work. </a:t>
            </a:r>
          </a:p>
          <a:p>
            <a:pPr lvl="0"/>
            <a:r>
              <a:rPr lang="en-US" sz="3600" dirty="0"/>
              <a:t>Students learn to justify their </a:t>
            </a:r>
            <a:r>
              <a:rPr lang="en-US" sz="3600" dirty="0" smtClean="0"/>
              <a:t>opinion.</a:t>
            </a:r>
            <a:endParaRPr lang="en-US" sz="3600" dirty="0"/>
          </a:p>
          <a:p>
            <a:pPr lvl="0"/>
            <a:r>
              <a:rPr lang="en-US" sz="3600" dirty="0"/>
              <a:t>Students are motivated to </a:t>
            </a:r>
            <a:r>
              <a:rPr lang="en-US" sz="3600" dirty="0" smtClean="0"/>
              <a:t>work.</a:t>
            </a:r>
            <a:endParaRPr lang="en-US" sz="3600" dirty="0"/>
          </a:p>
          <a:p>
            <a:pPr lvl="0"/>
            <a:r>
              <a:rPr lang="en-US" sz="3600" dirty="0"/>
              <a:t>Success criteria </a:t>
            </a:r>
            <a:r>
              <a:rPr lang="en-US" sz="3600" dirty="0" smtClean="0"/>
              <a:t>becomes </a:t>
            </a:r>
            <a:r>
              <a:rPr lang="en-US" sz="3600" dirty="0"/>
              <a:t>embedded more </a:t>
            </a:r>
            <a:r>
              <a:rPr lang="en-US" sz="3600" dirty="0" smtClean="0"/>
              <a:t>quickly.</a:t>
            </a:r>
            <a:endParaRPr lang="en-US" sz="3600" dirty="0"/>
          </a:p>
          <a:p>
            <a:pPr lvl="0"/>
            <a:r>
              <a:rPr lang="en-US" sz="3600" dirty="0"/>
              <a:t>Problems are anticipated by showing them in the poorer </a:t>
            </a:r>
            <a:r>
              <a:rPr lang="en-US" sz="3600" dirty="0" smtClean="0"/>
              <a:t>piece.</a:t>
            </a:r>
            <a:endParaRPr lang="en-US" sz="3600" dirty="0"/>
          </a:p>
          <a:p>
            <a:pPr lvl="0"/>
            <a:r>
              <a:rPr lang="en-US" sz="3600" dirty="0"/>
              <a:t>More is being covered in less </a:t>
            </a:r>
            <a:r>
              <a:rPr lang="en-US" sz="3600" dirty="0" smtClean="0"/>
              <a:t>time.</a:t>
            </a:r>
            <a:endParaRPr lang="en-US" sz="3600" dirty="0"/>
          </a:p>
          <a:p>
            <a:pPr lvl="0"/>
            <a:r>
              <a:rPr lang="en-US" sz="3600" dirty="0"/>
              <a:t>Students discover the improvements that need to be made, rather than being </a:t>
            </a:r>
            <a:r>
              <a:rPr lang="en-US" sz="3600" dirty="0" smtClean="0"/>
              <a:t>told.</a:t>
            </a:r>
            <a:endParaRPr lang="en-US" sz="3600" dirty="0"/>
          </a:p>
          <a:p>
            <a:pPr lvl="0"/>
            <a:r>
              <a:rPr lang="en-US" sz="3600" dirty="0"/>
              <a:t>Students are inspired to be creative rather than </a:t>
            </a:r>
            <a:r>
              <a:rPr lang="en-US" sz="3600" dirty="0" smtClean="0"/>
              <a:t>copy.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89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6458" y="563165"/>
            <a:ext cx="8946541" cy="4195481"/>
          </a:xfrm>
        </p:spPr>
        <p:txBody>
          <a:bodyPr/>
          <a:lstStyle/>
          <a:p>
            <a:r>
              <a:rPr lang="en-US" sz="3600" dirty="0"/>
              <a:t>Using success criteria has enabled </a:t>
            </a:r>
            <a:r>
              <a:rPr lang="en-US" sz="3600" dirty="0" smtClean="0"/>
              <a:t>students </a:t>
            </a:r>
            <a:r>
              <a:rPr lang="en-US" sz="3600" dirty="0"/>
              <a:t>to have a sense of what their work should include, 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and, if success criteria 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is 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broken down, and include examples along the way, </a:t>
            </a:r>
            <a:r>
              <a:rPr lang="en-US" sz="3600" dirty="0"/>
              <a:t>quality will be increased.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25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205</TotalTime>
  <Words>600</Words>
  <Application>Microsoft Office PowerPoint</Application>
  <PresentationFormat>Widescreen</PresentationFormat>
  <Paragraphs>68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Ion</vt:lpstr>
      <vt:lpstr>Success Criteria</vt:lpstr>
      <vt:lpstr>PowerPoint Presentation</vt:lpstr>
      <vt:lpstr>Mentor Texts &amp; Success Criteria:  Leveled Examples</vt:lpstr>
      <vt:lpstr>PowerPoint Presentation</vt:lpstr>
      <vt:lpstr>Having two examples of different quality side by  side leads to a more explicit and deeper understanding of quality because… </vt:lpstr>
      <vt:lpstr>How do I use comparison analysis? </vt:lpstr>
      <vt:lpstr>Quality, quality, quality</vt:lpstr>
      <vt:lpstr>A result of comparing 2 products: </vt:lpstr>
      <vt:lpstr>PowerPoint Presentation</vt:lpstr>
      <vt:lpstr>Bridging the Gap: EXPLO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Success Criteria</dc:title>
  <dc:creator>IT</dc:creator>
  <cp:lastModifiedBy>Bobbie Stewart</cp:lastModifiedBy>
  <cp:revision>18</cp:revision>
  <dcterms:created xsi:type="dcterms:W3CDTF">2015-06-23T14:40:17Z</dcterms:created>
  <dcterms:modified xsi:type="dcterms:W3CDTF">2015-06-25T02:47:01Z</dcterms:modified>
</cp:coreProperties>
</file>